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9"/>
  </p:notesMasterIdLst>
  <p:handoutMasterIdLst>
    <p:handoutMasterId r:id="rId40"/>
  </p:handoutMasterIdLst>
  <p:sldIdLst>
    <p:sldId id="410" r:id="rId2"/>
    <p:sldId id="423" r:id="rId3"/>
    <p:sldId id="430" r:id="rId4"/>
    <p:sldId id="258" r:id="rId5"/>
    <p:sldId id="330" r:id="rId6"/>
    <p:sldId id="331" r:id="rId7"/>
    <p:sldId id="257" r:id="rId8"/>
    <p:sldId id="393" r:id="rId9"/>
    <p:sldId id="437" r:id="rId10"/>
    <p:sldId id="424" r:id="rId11"/>
    <p:sldId id="364" r:id="rId12"/>
    <p:sldId id="443" r:id="rId13"/>
    <p:sldId id="444" r:id="rId14"/>
    <p:sldId id="425" r:id="rId15"/>
    <p:sldId id="411" r:id="rId16"/>
    <p:sldId id="434" r:id="rId17"/>
    <p:sldId id="426" r:id="rId18"/>
    <p:sldId id="414" r:id="rId19"/>
    <p:sldId id="431" r:id="rId20"/>
    <p:sldId id="416" r:id="rId21"/>
    <p:sldId id="432" r:id="rId22"/>
    <p:sldId id="433" r:id="rId23"/>
    <p:sldId id="422" r:id="rId24"/>
    <p:sldId id="445" r:id="rId25"/>
    <p:sldId id="427" r:id="rId26"/>
    <p:sldId id="383" r:id="rId27"/>
    <p:sldId id="384" r:id="rId28"/>
    <p:sldId id="441" r:id="rId29"/>
    <p:sldId id="385" r:id="rId30"/>
    <p:sldId id="428" r:id="rId31"/>
    <p:sldId id="360" r:id="rId32"/>
    <p:sldId id="361" r:id="rId33"/>
    <p:sldId id="397" r:id="rId34"/>
    <p:sldId id="438" r:id="rId35"/>
    <p:sldId id="439" r:id="rId36"/>
    <p:sldId id="440" r:id="rId37"/>
    <p:sldId id="395" r:id="rId3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C39B6F"/>
    <a:srgbClr val="7B7635"/>
    <a:srgbClr val="A4510C"/>
    <a:srgbClr val="0044CC"/>
    <a:srgbClr val="080218"/>
    <a:srgbClr val="83AA06"/>
    <a:srgbClr val="A60A42"/>
    <a:srgbClr val="962C1A"/>
    <a:srgbClr val="E31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87" autoAdjust="0"/>
    <p:restoredTop sz="98862" autoAdjust="0"/>
  </p:normalViewPr>
  <p:slideViewPr>
    <p:cSldViewPr>
      <p:cViewPr varScale="1">
        <p:scale>
          <a:sx n="73" d="100"/>
          <a:sy n="73" d="100"/>
        </p:scale>
        <p:origin x="-8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4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Higher</a:t>
            </a:r>
            <a:r>
              <a:rPr lang="en-US" baseline="0" dirty="0"/>
              <a:t> </a:t>
            </a:r>
            <a:r>
              <a:rPr lang="en-US" baseline="0" dirty="0" smtClean="0"/>
              <a:t>Education </a:t>
            </a:r>
            <a:r>
              <a:rPr lang="en-US" baseline="0" dirty="0"/>
              <a:t>Funding Reductions for Community &amp; Technical Colleges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2762489740328835E-2"/>
          <c:y val="0.31420605656921285"/>
          <c:w val="0.89203705206952311"/>
          <c:h val="0.64107080270555383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cat>
            <c:strRef>
              <c:f>Sheet1!$A$58:$A$62</c:f>
              <c:strCache>
                <c:ptCount val="5"/>
                <c:pt idx="0">
                  <c:v>FY 2009</c:v>
                </c:pt>
                <c:pt idx="1">
                  <c:v>FY 2010</c:v>
                </c:pt>
                <c:pt idx="2">
                  <c:v>FY 2011</c:v>
                </c:pt>
                <c:pt idx="3">
                  <c:v>FY 2012</c:v>
                </c:pt>
                <c:pt idx="4">
                  <c:v>FY 2013</c:v>
                </c:pt>
              </c:strCache>
            </c:strRef>
          </c:cat>
          <c:val>
            <c:numRef>
              <c:f>Sheet1!$B$58:$B$62</c:f>
              <c:numCache>
                <c:formatCode>0%</c:formatCode>
                <c:ptCount val="5"/>
                <c:pt idx="0">
                  <c:v>0</c:v>
                </c:pt>
                <c:pt idx="1">
                  <c:v>-8.0000000000000071E-2</c:v>
                </c:pt>
                <c:pt idx="2">
                  <c:v>-0.10400000000000002</c:v>
                </c:pt>
                <c:pt idx="3">
                  <c:v>-0.19000000000000011</c:v>
                </c:pt>
                <c:pt idx="4">
                  <c:v>-0.23500000000000001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121152"/>
        <c:axId val="97329536"/>
      </c:lineChart>
      <c:catAx>
        <c:axId val="93121152"/>
        <c:scaling>
          <c:orientation val="minMax"/>
        </c:scaling>
        <c:delete val="0"/>
        <c:axPos val="b"/>
        <c:majorTickMark val="out"/>
        <c:minorTickMark val="none"/>
        <c:tickLblPos val="high"/>
        <c:txPr>
          <a:bodyPr/>
          <a:lstStyle/>
          <a:p>
            <a:pPr>
              <a:defRPr b="1"/>
            </a:pPr>
            <a:endParaRPr lang="en-US"/>
          </a:p>
        </c:txPr>
        <c:crossAx val="97329536"/>
        <c:crosses val="autoZero"/>
        <c:auto val="1"/>
        <c:lblAlgn val="ctr"/>
        <c:lblOffset val="100"/>
        <c:noMultiLvlLbl val="0"/>
      </c:catAx>
      <c:valAx>
        <c:axId val="973295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93121152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4F81BD"/>
      </a:solidFill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556F639-D120-45FE-993D-050372C1E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42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CA4D44F-DB0F-4ABC-A1A3-B080BB9257BC}" type="datetimeFigureOut">
              <a:rPr lang="en-US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E5604AE-F173-4B68-A0D5-297968117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95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311AC1-5B75-42A7-9587-AE94817649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5611E-9F78-4C03-8900-2CFFD3DE19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5611E-9F78-4C03-8900-2CFFD3DE19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311AC1-5B75-42A7-9587-AE94817649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5611E-9F78-4C03-8900-2CFFD3DE19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5611E-9F78-4C03-8900-2CFFD3DE19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5611E-9F78-4C03-8900-2CFFD3DE19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5611E-9F78-4C03-8900-2CFFD3DE19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5611E-9F78-4C03-8900-2CFFD3DE19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5611E-9F78-4C03-8900-2CFFD3DE19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5611E-9F78-4C03-8900-2CFFD3DE19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311AC1-5B75-42A7-9587-AE94817649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311AC1-5B75-42A7-9587-AE94817649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311AC1-5B75-42A7-9587-AE94817649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4A5E0D-43C5-4B92-B438-98D0A52980A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4A5E0D-43C5-4B92-B438-98D0A52980A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4A5E0D-43C5-4B92-B438-98D0A52980A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4A5E0D-43C5-4B92-B438-98D0A52980A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A224EC-F25F-4105-9CB6-177DEA7A336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6B2543-3460-4587-B8E4-3A67E73BEAF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46DDA0-F040-4CD8-9E57-5C2AE94F64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0452B2-490C-4CC0-AB10-EA1FA3F4A43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6C674-157D-4FFF-A39E-68E3FB14F6C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6B2543-3460-4587-B8E4-3A67E73BEAF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311AC1-5B75-42A7-9587-AE94817649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311AC1-5B75-42A7-9587-AE94817649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5C201F-F69C-426C-B142-0F9ADECA5CA6}" type="datetimeFigureOut">
              <a:rPr lang="en-US" smtClean="0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8F1C35-4182-46A3-B9CC-79E9453FAB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CBD7AA-EC32-41E8-9A4D-114DE862BBE5}" type="datetimeFigureOut">
              <a:rPr lang="en-US" smtClean="0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F0384B-5DF8-44D8-9977-8134F6F958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EB62E-729A-42E5-A4D2-A2972F1E8573}" type="datetimeFigureOut">
              <a:rPr lang="en-US" smtClean="0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200FF-51CA-47B1-9873-2162065C7A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B9B30-A3E0-417C-A36E-59AA5650CD61}" type="datetimeFigureOut">
              <a:rPr lang="en-US" smtClean="0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98006B-D2AA-489F-9372-E58005195D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7837A-0587-4179-A499-72C88FF6AB39}" type="datetimeFigureOut">
              <a:rPr lang="en-US" smtClean="0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CE5AD-B950-46B1-B115-7970CAB852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EF61DE-9CE9-4015-A0E4-08C18F8E50A0}" type="datetimeFigureOut">
              <a:rPr lang="en-US" smtClean="0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5D072-2F4B-4455-8E07-CFED0612C8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A88B16-403D-4344-9736-77F4FF487DAD}" type="datetimeFigureOut">
              <a:rPr lang="en-US" smtClean="0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AC0B8-5535-4139-86A5-B5D8C4C3D2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A08BAF-046C-492B-A9CB-E24ACE7F78A2}" type="datetimeFigureOut">
              <a:rPr lang="en-US" smtClean="0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1FF76-CB4E-4066-94FA-3EED8C0FFE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345AF5-5D34-4197-B401-C5FC5B0C697A}" type="datetimeFigureOut">
              <a:rPr lang="en-US" smtClean="0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CFF21-00F1-49CF-9B3D-662C75D33D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79CF32-72E8-4709-A054-5D8EDDC1FA06}" type="datetimeFigureOut">
              <a:rPr lang="en-US" smtClean="0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846783-AA3E-4519-A4ED-3107064BF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23C077-CF04-4F59-99AE-45807FA32B4C}" type="datetimeFigureOut">
              <a:rPr lang="en-US" smtClean="0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AA83BB-9A63-4955-ACB7-55EB46C2FF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20EF94-C037-46C8-8EB9-545F2FE8B752}" type="datetimeFigureOut">
              <a:rPr lang="en-US" smtClean="0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7AC0629-E892-4A38-92C6-2BDB44D353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267200" y="914400"/>
            <a:ext cx="4724400" cy="2438400"/>
          </a:xfrm>
          <a:prstGeom prst="rect">
            <a:avLst/>
          </a:prstGeom>
          <a:solidFill>
            <a:schemeClr val="bg2">
              <a:lumMod val="50000"/>
            </a:schemeClr>
          </a:solidFill>
          <a:ln w="0">
            <a:noFill/>
          </a:ln>
          <a:effectLst/>
          <a:scene3d>
            <a:camera prst="orthographicFront"/>
            <a:lightRig rig="morning" dir="t"/>
          </a:scene3d>
          <a:sp3d prstMaterial="dkEdge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33400" y="381000"/>
            <a:ext cx="8077200" cy="1905000"/>
          </a:xfrm>
          <a:prstGeom prst="round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5638800"/>
            <a:ext cx="38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1143000" y="4038601"/>
            <a:ext cx="6705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latin typeface="Book Antiqua" pitchFamily="18" charset="0"/>
              </a:rPr>
              <a:t>Presented </a:t>
            </a:r>
            <a:r>
              <a:rPr lang="en-US" sz="2400" b="1" dirty="0" smtClean="0">
                <a:latin typeface="Book Antiqua" pitchFamily="18" charset="0"/>
              </a:rPr>
              <a:t>June 10, 2013</a:t>
            </a:r>
            <a:endParaRPr lang="en-US" sz="2400" b="1" dirty="0">
              <a:latin typeface="Book Antiqua" pitchFamily="18" charset="0"/>
            </a:endParaRP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Seattle Community Colleges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Board Room</a:t>
            </a:r>
            <a:endParaRPr lang="en-US" sz="2400" b="1" dirty="0">
              <a:latin typeface="Book Antiqua" pitchFamily="18" charset="0"/>
            </a:endParaRPr>
          </a:p>
        </p:txBody>
      </p:sp>
      <p:pic>
        <p:nvPicPr>
          <p:cNvPr id="2054" name="Picture 6" descr="North Seattle Community Colle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990600"/>
            <a:ext cx="12954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" descr="Seattle Vocational Institu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228600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4" descr="Seattle Central Community Colleg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" y="12954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8" descr="South Seattle Community Colleg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23622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2286000" y="1066800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Seattle Community Colleges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67200" y="2362200"/>
            <a:ext cx="472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+mn-lt"/>
              </a:rPr>
              <a:t>Public Budget Hearing</a:t>
            </a:r>
          </a:p>
          <a:p>
            <a:pPr algn="ctr"/>
            <a:r>
              <a:rPr lang="en-US" sz="2800" dirty="0" smtClean="0">
                <a:latin typeface="+mn-lt"/>
              </a:rPr>
              <a:t>Fiscal Year 2013-2014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267200" y="914400"/>
            <a:ext cx="4724400" cy="2438400"/>
          </a:xfrm>
          <a:prstGeom prst="rect">
            <a:avLst/>
          </a:prstGeom>
          <a:solidFill>
            <a:schemeClr val="bg2">
              <a:lumMod val="50000"/>
            </a:schemeClr>
          </a:solidFill>
          <a:ln w="0">
            <a:noFill/>
          </a:ln>
          <a:effectLst/>
          <a:scene3d>
            <a:camera prst="orthographicFront"/>
            <a:lightRig rig="morning" dir="t"/>
          </a:scene3d>
          <a:sp3d prstMaterial="dkEdge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33400" y="381000"/>
            <a:ext cx="8077200" cy="1905000"/>
          </a:xfrm>
          <a:prstGeom prst="round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5638800"/>
            <a:ext cx="38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1143000" y="4038601"/>
            <a:ext cx="6705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latin typeface="Book Antiqua" pitchFamily="18" charset="0"/>
              </a:rPr>
              <a:t>Financial Review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Dr. Kurt Buttleman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Vice Chancellor of Finance &amp; Technology</a:t>
            </a:r>
            <a:endParaRPr lang="en-US" sz="2400" b="1" dirty="0">
              <a:latin typeface="Book Antiqua" pitchFamily="18" charset="0"/>
            </a:endParaRPr>
          </a:p>
        </p:txBody>
      </p:sp>
      <p:pic>
        <p:nvPicPr>
          <p:cNvPr id="2054" name="Picture 6" descr="North Seattle Community Colle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990600"/>
            <a:ext cx="12954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" descr="Seattle Vocational Institu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228600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4" descr="Seattle Central Community Colleg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1219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8" descr="South Seattle Community Colleg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23622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2286000" y="1066800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Seattle Community Colleges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67200" y="2362200"/>
            <a:ext cx="472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+mn-lt"/>
              </a:rPr>
              <a:t>Public Budget Hearing</a:t>
            </a:r>
          </a:p>
          <a:p>
            <a:pPr algn="ctr"/>
            <a:r>
              <a:rPr lang="en-US" sz="2800" dirty="0" smtClean="0">
                <a:latin typeface="+mn-lt"/>
              </a:rPr>
              <a:t>Fiscal Year 2013-2014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4446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Current Status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762000" y="381000"/>
            <a:ext cx="73914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Seattle Community Colleges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FY1314 Budget Review</a:t>
            </a:r>
            <a:endParaRPr lang="en-US" sz="3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2743200"/>
            <a:ext cx="8534400" cy="3581399"/>
          </a:xfrm>
        </p:spPr>
        <p:txBody>
          <a:bodyPr>
            <a:noAutofit/>
          </a:bodyPr>
          <a:lstStyle/>
          <a:p>
            <a:pPr lvl="1" indent="-457200">
              <a:buFont typeface="Arial" charset="0"/>
              <a:buChar char="•"/>
            </a:pPr>
            <a:r>
              <a:rPr lang="en-US" sz="3200" dirty="0" smtClean="0">
                <a:latin typeface="Calibri" pitchFamily="34" charset="0"/>
              </a:rPr>
              <a:t>Pending State budget decisions</a:t>
            </a:r>
          </a:p>
          <a:p>
            <a:pPr lvl="1" indent="-457200">
              <a:buFont typeface="Arial" charset="0"/>
              <a:buChar char="•"/>
            </a:pPr>
            <a:r>
              <a:rPr lang="en-US" sz="3200" dirty="0" smtClean="0">
                <a:latin typeface="Calibri" pitchFamily="34" charset="0"/>
              </a:rPr>
              <a:t>Tuition Factors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229600" cy="762000"/>
          </a:xfrm>
        </p:spPr>
        <p:txBody>
          <a:bodyPr/>
          <a:lstStyle/>
          <a:p>
            <a:r>
              <a:rPr lang="en-US" sz="4000" dirty="0" smtClean="0"/>
              <a:t>Outlook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762000" y="381000"/>
            <a:ext cx="73914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Seattle Community Colleges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FY1314 Budget Review</a:t>
            </a:r>
            <a:endParaRPr lang="en-US" sz="3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19100" y="2667000"/>
            <a:ext cx="85725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lvl="1" indent="-51435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Restoration </a:t>
            </a:r>
            <a:r>
              <a:rPr lang="en-US" sz="2800" dirty="0">
                <a:latin typeface="Calibri" pitchFamily="34" charset="0"/>
              </a:rPr>
              <a:t>of one-time adjustments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Customized Training Program - $193,157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General one-time reduction - $910,932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Restore 3% Salary Reduction - $1,657,625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Performance Funding (SAI awards)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$0 in Governor’s Budget; $</a:t>
            </a:r>
            <a:r>
              <a:rPr lang="en-US" sz="2800" dirty="0" smtClean="0">
                <a:latin typeface="Calibri" pitchFamily="34" charset="0"/>
              </a:rPr>
              <a:t>1,300,000 </a:t>
            </a:r>
            <a:r>
              <a:rPr lang="en-US" sz="2800" dirty="0">
                <a:latin typeface="Calibri" pitchFamily="34" charset="0"/>
              </a:rPr>
              <a:t>in Senate; $500,000 in House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Targeted enrollments (STEM &amp; Aerospace) </a:t>
            </a:r>
            <a:r>
              <a:rPr lang="en-US" sz="2800" dirty="0" smtClean="0">
                <a:latin typeface="Calibri" pitchFamily="34" charset="0"/>
              </a:rPr>
              <a:t>est</a:t>
            </a:r>
            <a:r>
              <a:rPr lang="en-US" sz="2800" dirty="0">
                <a:latin typeface="Calibri" pitchFamily="34" charset="0"/>
              </a:rPr>
              <a:t>. $</a:t>
            </a:r>
            <a:r>
              <a:rPr lang="en-US" sz="2800" dirty="0" smtClean="0">
                <a:latin typeface="Calibri" pitchFamily="34" charset="0"/>
              </a:rPr>
              <a:t>300,000</a:t>
            </a:r>
          </a:p>
        </p:txBody>
      </p:sp>
    </p:spTree>
    <p:extLst>
      <p:ext uri="{BB962C8B-B14F-4D97-AF65-F5344CB8AC3E}">
        <p14:creationId xmlns:p14="http://schemas.microsoft.com/office/powerpoint/2010/main" val="288213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752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Outlook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762000" y="381000"/>
            <a:ext cx="73914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Seattle Community Colleges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FY1314 Budget Review</a:t>
            </a:r>
            <a:endParaRPr lang="en-US" sz="3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85750" y="2362200"/>
            <a:ext cx="85725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Specific investments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OCE&amp;E IT Project - $362,000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Maritime Training Center - $255,000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Labor Center - $</a:t>
            </a:r>
            <a:r>
              <a:rPr lang="en-US" sz="2800" dirty="0" smtClean="0">
                <a:latin typeface="Calibri" pitchFamily="34" charset="0"/>
              </a:rPr>
              <a:t>200,000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Pacific Hospital Operations Funding</a:t>
            </a:r>
            <a:endParaRPr lang="en-US" sz="2800" dirty="0">
              <a:latin typeface="Calibri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Step M for Classified staff – est. $50,000 pass thru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Core Academic Functions funding in Senate budget - est. $</a:t>
            </a:r>
            <a:r>
              <a:rPr lang="en-US" sz="2800" dirty="0" smtClean="0">
                <a:latin typeface="Calibri" pitchFamily="34" charset="0"/>
              </a:rPr>
              <a:t>1,800,000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Faculty Contract costs - $700K - $1M</a:t>
            </a:r>
            <a:endParaRPr lang="en-US" sz="2800" dirty="0">
              <a:latin typeface="Calibri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Tuition Increase - 0 – 3% </a:t>
            </a:r>
          </a:p>
        </p:txBody>
      </p:sp>
    </p:spTree>
    <p:extLst>
      <p:ext uri="{BB962C8B-B14F-4D97-AF65-F5344CB8AC3E}">
        <p14:creationId xmlns:p14="http://schemas.microsoft.com/office/powerpoint/2010/main" val="141066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267200" y="914400"/>
            <a:ext cx="4724400" cy="2438400"/>
          </a:xfrm>
          <a:prstGeom prst="rect">
            <a:avLst/>
          </a:prstGeom>
          <a:solidFill>
            <a:schemeClr val="bg2">
              <a:lumMod val="50000"/>
            </a:schemeClr>
          </a:solidFill>
          <a:ln w="0">
            <a:noFill/>
          </a:ln>
          <a:effectLst/>
          <a:scene3d>
            <a:camera prst="orthographicFront"/>
            <a:lightRig rig="morning" dir="t"/>
          </a:scene3d>
          <a:sp3d prstMaterial="dkEdge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33400" y="381000"/>
            <a:ext cx="8077200" cy="1905000"/>
          </a:xfrm>
          <a:prstGeom prst="round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5638800"/>
            <a:ext cx="38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762000" y="4038601"/>
            <a:ext cx="7543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Book Antiqua" pitchFamily="18" charset="0"/>
              </a:rPr>
              <a:t>District Budgets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Dawn Vinberg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Executive Director, Financial Services &amp; Planning</a:t>
            </a:r>
            <a:endParaRPr lang="en-US" sz="2400" b="1" dirty="0">
              <a:latin typeface="Book Antiqua" pitchFamily="18" charset="0"/>
            </a:endParaRPr>
          </a:p>
        </p:txBody>
      </p:sp>
      <p:pic>
        <p:nvPicPr>
          <p:cNvPr id="2054" name="Picture 6" descr="North Seattle Community Colle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990600"/>
            <a:ext cx="12954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" descr="Seattle Vocational Institu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228600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4" descr="Seattle Central Community Colleg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1219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8" descr="South Seattle Community Colleg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23622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2286000" y="1066800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Seattle Community Colleges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67200" y="2362200"/>
            <a:ext cx="472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+mn-lt"/>
              </a:rPr>
              <a:t>Public Budget Hearing</a:t>
            </a:r>
          </a:p>
          <a:p>
            <a:pPr algn="ctr"/>
            <a:r>
              <a:rPr lang="en-US" sz="2800" dirty="0" smtClean="0">
                <a:latin typeface="+mn-lt"/>
              </a:rPr>
              <a:t>Fiscal Year 2013-2014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57200" y="2209800"/>
            <a:ext cx="8305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71550" lvl="2" indent="-514350"/>
            <a:r>
              <a:rPr lang="en-US" sz="2800" b="1" dirty="0" smtClean="0">
                <a:latin typeface="Calibri" pitchFamily="34" charset="0"/>
              </a:rPr>
              <a:t>Discussions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Focus on Strategic Goals of Student Success, Building Partnerships, and Innovation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Creative Funding options such as grants and contracts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Focus on streamlining administrative activities</a:t>
            </a:r>
          </a:p>
          <a:p>
            <a:pPr marL="971550" lvl="2" indent="-514350">
              <a:buFont typeface="Arial" pitchFamily="34" charset="0"/>
              <a:buChar char="•"/>
            </a:pPr>
            <a:endParaRPr lang="en-US" sz="2800" dirty="0" smtClean="0">
              <a:latin typeface="Calibri" pitchFamily="34" charset="0"/>
            </a:endParaRPr>
          </a:p>
          <a:p>
            <a:pPr marL="971550" lvl="2" indent="-514350"/>
            <a:endParaRPr lang="en-US" sz="2800" dirty="0" smtClean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381000"/>
            <a:ext cx="8305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ea typeface="+mj-ea"/>
                <a:cs typeface="+mj-cs"/>
              </a:rPr>
              <a:t>Seattle Community Colleges District Office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ea typeface="+mj-ea"/>
                <a:cs typeface="+mj-cs"/>
              </a:rPr>
              <a:t>Budget Update FY1314</a:t>
            </a:r>
            <a:endParaRPr lang="en-US" sz="3200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81000" y="2133600"/>
            <a:ext cx="8686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71550" lvl="2" indent="-514350"/>
            <a:r>
              <a:rPr lang="en-US" sz="2800" b="1" dirty="0" smtClean="0">
                <a:latin typeface="Calibri" pitchFamily="34" charset="0"/>
              </a:rPr>
              <a:t>Themes of Requests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Safety, security and emergency preparation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Efficiency and Innovation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IT enterprise efforts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District-wide access to data and reporting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ctcLink preparation and business process improvement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Stronger marketing efforts funded appropriately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International Student marketing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Decisions made after state budget approved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381000"/>
            <a:ext cx="8305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ea typeface="+mj-ea"/>
                <a:cs typeface="+mj-cs"/>
              </a:rPr>
              <a:t>Seattle Community Colleges District Office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ea typeface="+mj-ea"/>
                <a:cs typeface="+mj-cs"/>
              </a:rPr>
              <a:t>Budget Update FY1314</a:t>
            </a:r>
            <a:endParaRPr lang="en-US" sz="3200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267200" y="914400"/>
            <a:ext cx="4724400" cy="2438400"/>
          </a:xfrm>
          <a:prstGeom prst="rect">
            <a:avLst/>
          </a:prstGeom>
          <a:solidFill>
            <a:schemeClr val="bg2">
              <a:lumMod val="50000"/>
            </a:schemeClr>
          </a:solidFill>
          <a:ln w="0">
            <a:noFill/>
          </a:ln>
          <a:effectLst/>
          <a:scene3d>
            <a:camera prst="orthographicFront"/>
            <a:lightRig rig="morning" dir="t"/>
          </a:scene3d>
          <a:sp3d prstMaterial="dkEdge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33400" y="381000"/>
            <a:ext cx="8077200" cy="1905000"/>
          </a:xfrm>
          <a:prstGeom prst="round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5638800"/>
            <a:ext cx="38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North Seattle Community Colle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990600"/>
            <a:ext cx="12954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" descr="Seattle Vocational Institu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228600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4" descr="Seattle Central Community Colleg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1219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8" descr="South Seattle Community Colleg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23622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1143000" y="4038601"/>
            <a:ext cx="6705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latin typeface="Book Antiqua" pitchFamily="18" charset="0"/>
              </a:rPr>
              <a:t>Seattle Central Community College &amp; 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Seattle Vocational Institute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Michael Pham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Vice President, Administrative Services 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0" y="1066800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Seattle Community Colleges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67200" y="2362200"/>
            <a:ext cx="472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+mn-lt"/>
              </a:rPr>
              <a:t>Public Budget Hearing</a:t>
            </a:r>
          </a:p>
          <a:p>
            <a:pPr algn="ctr"/>
            <a:r>
              <a:rPr lang="en-US" sz="2800" dirty="0" smtClean="0">
                <a:latin typeface="+mn-lt"/>
              </a:rPr>
              <a:t>Fiscal Year 2013-2014</a:t>
            </a:r>
            <a:endParaRPr lang="en-US" sz="2800" dirty="0"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48" y="5608261"/>
            <a:ext cx="2466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Seattle Central Community College </a:t>
            </a: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Budget Planning FY1314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57200" y="2667000"/>
            <a:ext cx="8382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457200"/>
            <a:r>
              <a:rPr lang="en-US" sz="2800" b="1" u="sng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Budget Planning Process 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Campus budget forums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Budget Advisory Committee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College Council 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Departments/Divisions/Units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President’s Cabinet  (SVI = Executive Cabinet)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Seattle Central Community College </a:t>
            </a: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Budget Planning FY1314</a:t>
            </a:r>
            <a:endParaRPr lang="en-US" sz="34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81000" y="2020389"/>
            <a:ext cx="83820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457200"/>
            <a:r>
              <a:rPr lang="en-US" sz="2800" b="1" u="sng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Budget Planning Principles</a:t>
            </a:r>
            <a:endParaRPr lang="en-US" sz="1400" b="1" u="sng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Implement budget decisions that support core themes of the college:</a:t>
            </a:r>
          </a:p>
          <a:p>
            <a:pPr marL="1428750" lvl="3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Responsive teaching &amp; learning</a:t>
            </a:r>
          </a:p>
          <a:p>
            <a:pPr marL="1428750" lvl="3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Catalyst for opportunity &amp; success</a:t>
            </a:r>
          </a:p>
          <a:p>
            <a:pPr marL="1428750" lvl="3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Diversity in action</a:t>
            </a:r>
          </a:p>
          <a:p>
            <a:pPr marL="1428750" lvl="3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Community Engagement</a:t>
            </a:r>
          </a:p>
          <a:p>
            <a:pPr marL="971550" lvl="2" indent="-514350">
              <a:buFont typeface="+mj-lt"/>
              <a:buAutoNum type="arabicPeriod"/>
            </a:pPr>
            <a:endParaRPr lang="en-US" sz="2400" dirty="0" smtClean="0">
              <a:latin typeface="Calibri" pitchFamily="34" charset="0"/>
            </a:endParaRP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Implement budget decisions that support:</a:t>
            </a:r>
          </a:p>
          <a:p>
            <a:pPr marL="1428750" lvl="3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Maintaining enrollment target</a:t>
            </a:r>
          </a:p>
          <a:p>
            <a:pPr marL="1428750" lvl="3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Maintaining safe, healthy, &amp; clean learning environment 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267200" y="914400"/>
            <a:ext cx="4724400" cy="2438400"/>
          </a:xfrm>
          <a:prstGeom prst="rect">
            <a:avLst/>
          </a:prstGeom>
          <a:solidFill>
            <a:schemeClr val="bg2">
              <a:lumMod val="50000"/>
            </a:schemeClr>
          </a:solidFill>
          <a:ln w="0">
            <a:noFill/>
          </a:ln>
          <a:effectLst/>
          <a:scene3d>
            <a:camera prst="orthographicFront"/>
            <a:lightRig rig="morning" dir="t"/>
          </a:scene3d>
          <a:sp3d prstMaterial="dkEdge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33400" y="381000"/>
            <a:ext cx="8077200" cy="1905000"/>
          </a:xfrm>
          <a:prstGeom prst="round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5638800"/>
            <a:ext cx="38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1143000" y="4038601"/>
            <a:ext cx="6705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latin typeface="Book Antiqua" pitchFamily="18" charset="0"/>
              </a:rPr>
              <a:t>Opening Remarks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Dr. Jill Wakefield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Chancellor</a:t>
            </a:r>
            <a:endParaRPr lang="en-US" sz="2400" b="1" dirty="0">
              <a:latin typeface="Book Antiqua" pitchFamily="18" charset="0"/>
            </a:endParaRPr>
          </a:p>
        </p:txBody>
      </p:sp>
      <p:pic>
        <p:nvPicPr>
          <p:cNvPr id="2054" name="Picture 6" descr="North Seattle Community Colle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990600"/>
            <a:ext cx="12954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" descr="Seattle Vocational Institu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228600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4" descr="Seattle Central Community Colleg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1219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8" descr="South Seattle Community Colleg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23622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2286000" y="1066800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Seattle Community Colleges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67200" y="2362200"/>
            <a:ext cx="472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+mn-lt"/>
              </a:rPr>
              <a:t>Public Budget Hearing</a:t>
            </a:r>
          </a:p>
          <a:p>
            <a:pPr algn="ctr"/>
            <a:r>
              <a:rPr lang="en-US" sz="2800" dirty="0" smtClean="0">
                <a:latin typeface="+mn-lt"/>
              </a:rPr>
              <a:t>Fiscal Year 2013-2014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6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i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09600" y="2286001"/>
            <a:ext cx="7924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457200"/>
            <a:r>
              <a:rPr lang="en-US" sz="2800" b="1" u="sng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Budget Strategies</a:t>
            </a:r>
          </a:p>
          <a:p>
            <a:pPr lvl="2" indent="-457200"/>
            <a:endParaRPr lang="en-US" sz="2800" b="1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1" indent="-457200"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President’s Cabinet reviewed the Budget Advisory Committee’s recommendations</a:t>
            </a:r>
          </a:p>
          <a:p>
            <a:pPr lvl="1" indent="-457200"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PC approved a modified set of budget planning strategies</a:t>
            </a:r>
          </a:p>
          <a:p>
            <a:pPr lvl="1" indent="-457200"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Primary concerns from President’s Cabinet:</a:t>
            </a:r>
          </a:p>
          <a:p>
            <a:pPr lvl="2" indent="-457200"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Addressing declining enrollment is top priority</a:t>
            </a:r>
          </a:p>
          <a:p>
            <a:pPr lvl="2" indent="-457200"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Reduction planning could affect morale and ability to generate </a:t>
            </a:r>
            <a:r>
              <a:rPr lang="en-US" sz="2800" dirty="0" smtClean="0">
                <a:latin typeface="Calibri" pitchFamily="34" charset="0"/>
              </a:rPr>
              <a:t>FTEs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Seattle Central Community College </a:t>
            </a: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Budget Planning FY1314</a:t>
            </a:r>
            <a:endParaRPr lang="en-US" sz="34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6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i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09600" y="2286001"/>
            <a:ext cx="79248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457200"/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This Year’s Budget Focus</a:t>
            </a:r>
          </a:p>
          <a:p>
            <a:pPr lvl="2" indent="-457200"/>
            <a:endParaRPr lang="en-US" sz="2400" b="1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400" dirty="0">
                <a:latin typeface="Calibri"/>
                <a:ea typeface="Calibri"/>
                <a:cs typeface="Times New Roman"/>
              </a:rPr>
              <a:t>Replace and refill vacant positions and services that have direct impact on FTE generation.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400" dirty="0">
                <a:latin typeface="Calibri"/>
                <a:ea typeface="Calibri"/>
                <a:cs typeface="Times New Roman"/>
              </a:rPr>
              <a:t>Reallocate part-time faculty instruction budget (AH/AG budget), among the Instructional programs, as necessary to enhance FTE generation.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400" dirty="0">
                <a:latin typeface="Calibri"/>
                <a:ea typeface="Calibri"/>
                <a:cs typeface="Times New Roman"/>
              </a:rPr>
              <a:t>Strategically</a:t>
            </a:r>
            <a:r>
              <a:rPr lang="en-US" sz="2400" dirty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en-US" sz="2400" dirty="0">
                <a:latin typeface="Calibri"/>
                <a:ea typeface="Calibri"/>
                <a:cs typeface="Times New Roman"/>
              </a:rPr>
              <a:t>increase and incorporate non-state revenue sources, including International Education Programs revenues and reserves, in the College budget to offset cuts and to fund FTE-generating initiatives.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44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Seattle Central Community College </a:t>
            </a: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Budget Planning FY1314</a:t>
            </a:r>
            <a:endParaRPr lang="en-US" sz="34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6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i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09600" y="1994264"/>
            <a:ext cx="85344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President’s </a:t>
            </a:r>
            <a:r>
              <a:rPr lang="en-US" sz="2400" b="1" u="sng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Cabinet approved College Council’s recommendations (dependent on available funding):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Up to $300K for PT faculty budget to fund 45-50 sections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NEW Advisor position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$10K for support of NEW Federal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loans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Permanent $12K to support the Writing Center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NEW Assistant Director of Financial Aid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NEW Director of Nursing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NEW Assistant Dean of Academic Transfers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Continue replacement of vacant FT faculty positions (SAM, HUMSS, etc.)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Expanding Parents Ed and Child &amp; Family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Studies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381000"/>
            <a:ext cx="70104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Seattle Central Community College </a:t>
            </a: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Budget Planning 1314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4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 rot="21445031">
            <a:off x="708673" y="1957183"/>
            <a:ext cx="7802855" cy="1191034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endParaRPr lang="en-US" sz="2000" dirty="0" smtClean="0"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flipV="1">
            <a:off x="381000" y="2747666"/>
            <a:ext cx="838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457200">
              <a:buFont typeface="Arial" pitchFamily="34" charset="0"/>
              <a:buChar char="•"/>
            </a:pPr>
            <a:endParaRPr lang="en-US" sz="2400" b="1" u="sng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Seattle Vocational Institute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Budget Planning FY1314</a:t>
            </a:r>
            <a:endParaRPr lang="en-US" sz="34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09600" y="2378334"/>
            <a:ext cx="81534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457200"/>
            <a:r>
              <a:rPr lang="en-US" sz="3200" b="1" u="sng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Budget Strategies</a:t>
            </a:r>
          </a:p>
          <a:p>
            <a:pPr lvl="2" indent="-457200"/>
            <a:endParaRPr lang="en-US" sz="3200" b="1" u="sng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/>
              <a:t>Enrollment and FTES generation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/>
              <a:t>Student Retention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/>
              <a:t>Consistent oversight of budget and expenses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/>
              <a:t>Focus on streamlining administrative duties</a:t>
            </a:r>
          </a:p>
          <a:p>
            <a:pPr marL="800100" lvl="2" indent="-342900">
              <a:buFont typeface="Arial" pitchFamily="34" charset="0"/>
              <a:buChar char="•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 rot="21445031">
            <a:off x="708673" y="1957183"/>
            <a:ext cx="7802855" cy="1191034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endParaRPr lang="en-US" sz="2000" dirty="0" smtClean="0"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flipV="1">
            <a:off x="381000" y="2747666"/>
            <a:ext cx="838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457200">
              <a:buFont typeface="Arial" pitchFamily="34" charset="0"/>
              <a:buChar char="•"/>
            </a:pPr>
            <a:endParaRPr lang="en-US" sz="2400" b="1" u="sng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Seattle Vocational Institute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Budget Planning FY1314</a:t>
            </a:r>
            <a:endParaRPr lang="en-US" sz="34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09600" y="2378334"/>
            <a:ext cx="81534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457200"/>
            <a:r>
              <a:rPr lang="en-US" sz="3200" b="1" u="sng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Budget Decisions</a:t>
            </a:r>
          </a:p>
          <a:p>
            <a:pPr lvl="2" indent="-457200"/>
            <a:endParaRPr lang="en-US" sz="3200" b="1" u="sng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/>
              <a:t>Add back the 3% Classified pay and associated benefits ($24,234)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/>
              <a:t>Add two full-time tenured faculty positions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/>
              <a:t>Increase utilities budget to match actual, a 6% increase of (13,320)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/>
              <a:t>Tuition Revenue continued to be monitored</a:t>
            </a:r>
          </a:p>
          <a:p>
            <a:pPr marL="800100" lvl="2" indent="-342900">
              <a:buFont typeface="Arial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2555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267200" y="914400"/>
            <a:ext cx="4724400" cy="2438400"/>
          </a:xfrm>
          <a:prstGeom prst="rect">
            <a:avLst/>
          </a:prstGeom>
          <a:solidFill>
            <a:schemeClr val="bg2">
              <a:lumMod val="50000"/>
            </a:schemeClr>
          </a:solidFill>
          <a:ln w="0">
            <a:noFill/>
          </a:ln>
          <a:effectLst/>
          <a:scene3d>
            <a:camera prst="orthographicFront"/>
            <a:lightRig rig="morning" dir="t"/>
          </a:scene3d>
          <a:sp3d prstMaterial="dkEdge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33400" y="381000"/>
            <a:ext cx="8077200" cy="1905000"/>
          </a:xfrm>
          <a:prstGeom prst="round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5638800"/>
            <a:ext cx="38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North Seattle Community Colle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990600"/>
            <a:ext cx="12954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" descr="Seattle Vocational Institu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228600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4" descr="Seattle Central Community Colleg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1219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8" descr="South Seattle Community Colleg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23622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1143000" y="4038601"/>
            <a:ext cx="6705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latin typeface="Book Antiqua" pitchFamily="18" charset="0"/>
              </a:rPr>
              <a:t>North Seattle Community College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Dr. Orestes Monterecy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Vice President, Administrative Services 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0" y="1066800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Seattle Community Colleges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67200" y="2362200"/>
            <a:ext cx="472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+mn-lt"/>
              </a:rPr>
              <a:t>Public Budget Hearing</a:t>
            </a:r>
          </a:p>
          <a:p>
            <a:pPr algn="ctr"/>
            <a:r>
              <a:rPr lang="en-US" sz="2800" dirty="0" smtClean="0">
                <a:latin typeface="+mn-lt"/>
              </a:rPr>
              <a:t>Fiscal Year 2013-2014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5724525"/>
            <a:ext cx="981075" cy="96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906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North Seattle Community College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Budget Planning FY1314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1" y="1458219"/>
            <a:ext cx="8991599" cy="5399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906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North Seattle Community College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Budget Planning FY1314</a:t>
            </a:r>
            <a:endParaRPr lang="en-US" sz="34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Title 3"/>
          <p:cNvSpPr>
            <a:spLocks noGrp="1"/>
          </p:cNvSpPr>
          <p:nvPr/>
        </p:nvSpPr>
        <p:spPr>
          <a:xfrm>
            <a:off x="152400" y="2118836"/>
            <a:ext cx="8839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u="sng" dirty="0" smtClean="0"/>
              <a:t>Budget Focus : Strategic Plan Core Themes</a:t>
            </a:r>
            <a:endParaRPr lang="en-US" sz="3200" b="1" u="sng" dirty="0"/>
          </a:p>
        </p:txBody>
      </p:sp>
      <p:sp>
        <p:nvSpPr>
          <p:cNvPr id="7" name="Content Placeholder 4"/>
          <p:cNvSpPr>
            <a:spLocks noGrp="1"/>
          </p:cNvSpPr>
          <p:nvPr/>
        </p:nvSpPr>
        <p:spPr>
          <a:xfrm>
            <a:off x="228600" y="2590799"/>
            <a:ext cx="8839200" cy="3977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 sz="1000" b="1" dirty="0" smtClean="0"/>
          </a:p>
          <a:p>
            <a:pPr>
              <a:buNone/>
            </a:pPr>
            <a:r>
              <a:rPr lang="en-US" sz="2400" b="1" dirty="0" smtClean="0"/>
              <a:t>Student Success </a:t>
            </a:r>
            <a:r>
              <a:rPr lang="en-US" sz="1800" dirty="0" smtClean="0"/>
              <a:t>(17 items)                                     </a:t>
            </a:r>
            <a:r>
              <a:rPr lang="en-US" sz="2400" dirty="0" smtClean="0"/>
              <a:t>$419,660         22.2%</a:t>
            </a:r>
          </a:p>
          <a:p>
            <a:r>
              <a:rPr lang="en-US" sz="1800" dirty="0" smtClean="0"/>
              <a:t>Evening AA Program Development stipends; Student Specialist DEV/ED Advising; Financial Aid Work-study backfill; etc.</a:t>
            </a:r>
          </a:p>
          <a:p>
            <a:pPr>
              <a:buNone/>
            </a:pPr>
            <a:r>
              <a:rPr lang="en-US" sz="2400" b="1" dirty="0" smtClean="0"/>
              <a:t>Building Community </a:t>
            </a:r>
            <a:r>
              <a:rPr lang="en-US" sz="1800" dirty="0" smtClean="0"/>
              <a:t>(14 items)                           </a:t>
            </a:r>
            <a:r>
              <a:rPr lang="en-US" sz="2400" dirty="0" smtClean="0"/>
              <a:t>$576,640        30.6%</a:t>
            </a:r>
          </a:p>
          <a:p>
            <a:r>
              <a:rPr lang="en-US" sz="1800" dirty="0" smtClean="0"/>
              <a:t>Reallocations/upgrades; professional development; enrollment advertisement; etc.</a:t>
            </a:r>
          </a:p>
          <a:p>
            <a:pPr>
              <a:buNone/>
            </a:pPr>
            <a:r>
              <a:rPr lang="en-US" sz="2400" b="1" dirty="0" smtClean="0"/>
              <a:t>Excelling in Teaching &amp; Learning </a:t>
            </a:r>
            <a:r>
              <a:rPr lang="en-US" sz="1800" dirty="0" smtClean="0"/>
              <a:t>(6 items)  </a:t>
            </a:r>
            <a:r>
              <a:rPr lang="en-US" sz="2400" u="sng" dirty="0" smtClean="0"/>
              <a:t>$891,080</a:t>
            </a:r>
            <a:r>
              <a:rPr lang="en-US" sz="2400" dirty="0" smtClean="0"/>
              <a:t>        </a:t>
            </a:r>
            <a:r>
              <a:rPr lang="en-US" sz="2400" u="sng" dirty="0" smtClean="0"/>
              <a:t>47.2%</a:t>
            </a:r>
          </a:p>
          <a:p>
            <a:r>
              <a:rPr lang="en-US" sz="1800" dirty="0" smtClean="0"/>
              <a:t>AH support; BAS International Business Implementation; BAS Computer Programming development; etc.</a:t>
            </a:r>
          </a:p>
          <a:p>
            <a:endParaRPr lang="en-US" sz="800" dirty="0" smtClean="0"/>
          </a:p>
          <a:p>
            <a:pPr>
              <a:buNone/>
            </a:pPr>
            <a:r>
              <a:rPr lang="en-US" sz="2800" b="1" dirty="0" smtClean="0"/>
              <a:t>        Core Theme Total   </a:t>
            </a:r>
            <a:r>
              <a:rPr lang="en-US" sz="1800" dirty="0" smtClean="0"/>
              <a:t>(37 items)      </a:t>
            </a:r>
            <a:r>
              <a:rPr lang="en-US" sz="1800" b="1" dirty="0" smtClean="0"/>
              <a:t> </a:t>
            </a:r>
            <a:r>
              <a:rPr lang="en-US" sz="2400" b="1" dirty="0" smtClean="0"/>
              <a:t>$1,887,380      </a:t>
            </a:r>
            <a:r>
              <a:rPr lang="en-US" sz="2400" dirty="0" smtClean="0"/>
              <a:t>100.0%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906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North Seattle Community College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Budget Planning FY1314</a:t>
            </a:r>
            <a:endParaRPr lang="en-US" sz="34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Title 3"/>
          <p:cNvSpPr>
            <a:spLocks noGrp="1"/>
          </p:cNvSpPr>
          <p:nvPr/>
        </p:nvSpPr>
        <p:spPr>
          <a:xfrm>
            <a:off x="152400" y="2118836"/>
            <a:ext cx="8839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/>
              <a:t>Budget Off-set Strategy</a:t>
            </a:r>
            <a:endParaRPr lang="en-US" sz="3200" b="1" u="sng" dirty="0"/>
          </a:p>
        </p:txBody>
      </p:sp>
      <p:sp>
        <p:nvSpPr>
          <p:cNvPr id="2" name="Rectangle 1"/>
          <p:cNvSpPr/>
          <p:nvPr/>
        </p:nvSpPr>
        <p:spPr>
          <a:xfrm>
            <a:off x="1066800" y="2819400"/>
            <a:ext cx="6781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/>
              <a:t>Set Asides 				      </a:t>
            </a:r>
            <a:r>
              <a:rPr lang="en-US" dirty="0"/>
              <a:t>$ 488,000</a:t>
            </a:r>
          </a:p>
          <a:p>
            <a:pPr>
              <a:buNone/>
            </a:pPr>
            <a:r>
              <a:rPr lang="en-US" b="1" dirty="0"/>
              <a:t>Move to permanent funding in offsets </a:t>
            </a:r>
            <a:r>
              <a:rPr lang="en-US" dirty="0"/>
              <a:t>  </a:t>
            </a:r>
            <a:r>
              <a:rPr lang="en-US" u="sng" dirty="0"/>
              <a:t> </a:t>
            </a:r>
            <a:r>
              <a:rPr lang="en-US" u="sng" dirty="0" smtClean="0"/>
              <a:t>           $</a:t>
            </a:r>
            <a:r>
              <a:rPr lang="en-US" u="sng" dirty="0"/>
              <a:t>173,931</a:t>
            </a:r>
          </a:p>
          <a:p>
            <a:pPr>
              <a:buNone/>
            </a:pPr>
            <a:endParaRPr lang="en-US" sz="800" u="sng" dirty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Total </a:t>
            </a:r>
            <a:r>
              <a:rPr lang="en-US" sz="2000" b="1" dirty="0"/>
              <a:t>Increase in Offset Funding</a:t>
            </a:r>
            <a:r>
              <a:rPr lang="en-US" sz="2000" dirty="0"/>
              <a:t>   </a:t>
            </a:r>
            <a:r>
              <a:rPr lang="en-US" sz="2000" b="1" dirty="0"/>
              <a:t>$2,549,311</a:t>
            </a:r>
          </a:p>
        </p:txBody>
      </p:sp>
    </p:spTree>
    <p:extLst>
      <p:ext uri="{BB962C8B-B14F-4D97-AF65-F5344CB8AC3E}">
        <p14:creationId xmlns:p14="http://schemas.microsoft.com/office/powerpoint/2010/main" val="23670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 rtlCol="0">
            <a:normAutofit fontScale="90000"/>
          </a:bodyPr>
          <a:lstStyle/>
          <a:p>
            <a:pPr lvl="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/>
            </a:r>
            <a:b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</a:br>
            <a:endParaRPr lang="en-US" sz="32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North Seattle Community College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Budget Planning FY1314</a:t>
            </a:r>
            <a:endParaRPr lang="en-US" sz="34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2381310"/>
            <a:ext cx="8991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628" indent="-342900">
              <a:buFont typeface="Arial" pitchFamily="34" charset="0"/>
              <a:buChar char="•"/>
            </a:pPr>
            <a:r>
              <a:rPr lang="en-US" sz="2400" dirty="0"/>
              <a:t>No growth assumption. </a:t>
            </a:r>
          </a:p>
          <a:p>
            <a:pPr marL="281178" indent="-171450">
              <a:buFont typeface="Arial" pitchFamily="34" charset="0"/>
              <a:buChar char="•"/>
            </a:pPr>
            <a:endParaRPr lang="en-US" sz="1000" dirty="0"/>
          </a:p>
          <a:p>
            <a:pPr marL="452628" indent="-342900">
              <a:buFont typeface="Arial" pitchFamily="34" charset="0"/>
              <a:buChar char="•"/>
            </a:pPr>
            <a:r>
              <a:rPr lang="en-US" sz="2400" b="1" dirty="0"/>
              <a:t>President</a:t>
            </a:r>
            <a:r>
              <a:rPr lang="en-US" sz="2400" dirty="0"/>
              <a:t> –Institutional Effectiveness position goes to 80% .</a:t>
            </a:r>
          </a:p>
          <a:p>
            <a:pPr marL="452628" indent="-342900">
              <a:buFont typeface="Arial" pitchFamily="34" charset="0"/>
              <a:buChar char="•"/>
            </a:pPr>
            <a:r>
              <a:rPr lang="en-US" sz="2400" b="1" dirty="0"/>
              <a:t>Instruction</a:t>
            </a:r>
            <a:r>
              <a:rPr lang="en-US" sz="2400" dirty="0"/>
              <a:t>: Fill 9 Fulltime Faculty Positions (Biology, Chemistry, .5 Library, Accounting, International Business (BAS), Nursing, 2 English, 1 IEP.</a:t>
            </a:r>
          </a:p>
          <a:p>
            <a:pPr marL="281178" indent="-171450">
              <a:buFont typeface="Arial" pitchFamily="34" charset="0"/>
              <a:buChar char="•"/>
            </a:pPr>
            <a:endParaRPr lang="en-US" sz="1000" dirty="0"/>
          </a:p>
          <a:p>
            <a:pPr marL="452628" indent="-342900">
              <a:buFont typeface="Arial" pitchFamily="34" charset="0"/>
              <a:buChar char="•"/>
            </a:pPr>
            <a:r>
              <a:rPr lang="en-US" sz="2400" b="1" dirty="0"/>
              <a:t>Student Services</a:t>
            </a:r>
            <a:r>
              <a:rPr lang="en-US" sz="2400" dirty="0"/>
              <a:t>– Fill Fin Aid </a:t>
            </a:r>
            <a:r>
              <a:rPr lang="en-US" sz="2400" dirty="0" smtClean="0"/>
              <a:t>Dir. Position &amp; </a:t>
            </a:r>
            <a:r>
              <a:rPr lang="en-US" sz="2400" dirty="0"/>
              <a:t>Dean of Enrollment.</a:t>
            </a:r>
          </a:p>
          <a:p>
            <a:pPr marL="281178" indent="-171450">
              <a:buFont typeface="Arial" pitchFamily="34" charset="0"/>
              <a:buChar char="•"/>
            </a:pPr>
            <a:endParaRPr lang="en-US" sz="1000" b="1" dirty="0"/>
          </a:p>
          <a:p>
            <a:pPr marL="452628" indent="-342900">
              <a:buFont typeface="Arial" pitchFamily="34" charset="0"/>
              <a:buChar char="•"/>
            </a:pPr>
            <a:r>
              <a:rPr lang="en-US" sz="2400" b="1" dirty="0"/>
              <a:t>Administrative Services</a:t>
            </a:r>
            <a:r>
              <a:rPr lang="en-US" sz="2400" dirty="0"/>
              <a:t> – Fill Director of Facilities, Director of IT, Director of Safety and Security, IT Web Applications Developer, Parking TMP Cord. 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1981200"/>
            <a:ext cx="8686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/>
              <a:t>Budget </a:t>
            </a:r>
            <a:r>
              <a:rPr lang="en-US" sz="2000" b="1" u="sng" dirty="0"/>
              <a:t>Changes for 2013-14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457201"/>
            <a:ext cx="8001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ea typeface="+mj-ea"/>
                <a:cs typeface="+mj-cs"/>
              </a:rPr>
              <a:t>Seattle Community </a:t>
            </a:r>
            <a:r>
              <a:rPr lang="en-US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ea typeface="+mj-ea"/>
                <a:cs typeface="+mj-cs"/>
              </a:rPr>
              <a:t>Colleges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ea typeface="+mj-ea"/>
                <a:cs typeface="+mj-cs"/>
              </a:rPr>
              <a:t>Mission</a:t>
            </a:r>
            <a:endParaRPr lang="en-US" sz="3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  <a:ea typeface="+mj-ea"/>
              <a:cs typeface="+mj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952500" y="2133598"/>
            <a:ext cx="7239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Calibri" pitchFamily="34" charset="0"/>
              </a:rPr>
              <a:t>Seattle </a:t>
            </a:r>
            <a:r>
              <a:rPr lang="en-US" sz="3200" dirty="0">
                <a:latin typeface="Calibri" pitchFamily="34" charset="0"/>
              </a:rPr>
              <a:t>Community Colleges </a:t>
            </a:r>
            <a:endParaRPr lang="en-US" sz="3200" dirty="0" smtClean="0">
              <a:latin typeface="Calibri" pitchFamily="34" charset="0"/>
            </a:endParaRPr>
          </a:p>
          <a:p>
            <a:pPr algn="ctr"/>
            <a:r>
              <a:rPr lang="en-US" sz="3200" dirty="0" smtClean="0">
                <a:latin typeface="Calibri" pitchFamily="34" charset="0"/>
              </a:rPr>
              <a:t>will </a:t>
            </a:r>
            <a:r>
              <a:rPr lang="en-US" sz="3200" dirty="0">
                <a:latin typeface="Calibri" pitchFamily="34" charset="0"/>
              </a:rPr>
              <a:t>provide excellent, accessible </a:t>
            </a:r>
            <a:r>
              <a:rPr lang="en-US" sz="3200" b="1" dirty="0">
                <a:latin typeface="Calibri" pitchFamily="34" charset="0"/>
              </a:rPr>
              <a:t>educational opportunities </a:t>
            </a:r>
            <a:endParaRPr lang="en-US" sz="3200" b="1" dirty="0" smtClean="0">
              <a:latin typeface="Calibri" pitchFamily="34" charset="0"/>
            </a:endParaRPr>
          </a:p>
          <a:p>
            <a:pPr algn="ctr"/>
            <a:r>
              <a:rPr lang="en-US" sz="3200" dirty="0" smtClean="0">
                <a:latin typeface="Calibri" pitchFamily="34" charset="0"/>
              </a:rPr>
              <a:t>to </a:t>
            </a:r>
            <a:r>
              <a:rPr lang="en-US" sz="3200" dirty="0">
                <a:latin typeface="Calibri" pitchFamily="34" charset="0"/>
              </a:rPr>
              <a:t>prepare our students for a </a:t>
            </a:r>
            <a:endParaRPr lang="en-US" sz="3200" dirty="0" smtClean="0">
              <a:latin typeface="Calibri" pitchFamily="34" charset="0"/>
            </a:endParaRPr>
          </a:p>
          <a:p>
            <a:pPr algn="ctr"/>
            <a:r>
              <a:rPr lang="en-US" sz="3200" dirty="0" smtClean="0">
                <a:latin typeface="Calibri" pitchFamily="34" charset="0"/>
              </a:rPr>
              <a:t>challenging </a:t>
            </a:r>
            <a:r>
              <a:rPr lang="en-US" sz="3200" dirty="0">
                <a:latin typeface="Calibri" pitchFamily="34" charset="0"/>
              </a:rPr>
              <a:t>future.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181600"/>
            <a:ext cx="1627163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267200" y="914400"/>
            <a:ext cx="4724400" cy="2438400"/>
          </a:xfrm>
          <a:prstGeom prst="rect">
            <a:avLst/>
          </a:prstGeom>
          <a:solidFill>
            <a:schemeClr val="bg2">
              <a:lumMod val="50000"/>
            </a:schemeClr>
          </a:solidFill>
          <a:ln w="0">
            <a:noFill/>
          </a:ln>
          <a:effectLst/>
          <a:scene3d>
            <a:camera prst="orthographicFront"/>
            <a:lightRig rig="morning" dir="t"/>
          </a:scene3d>
          <a:sp3d prstMaterial="dkEdge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33400" y="381000"/>
            <a:ext cx="8077200" cy="1905000"/>
          </a:xfrm>
          <a:prstGeom prst="round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5638800"/>
            <a:ext cx="38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North Seattle Community Colle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990600"/>
            <a:ext cx="12954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" descr="Seattle Vocational Institu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228600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4" descr="Seattle Central Community Colleg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1219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8" descr="South Seattle Community Colleg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23622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1143000" y="4038601"/>
            <a:ext cx="6705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latin typeface="Book Antiqua" pitchFamily="18" charset="0"/>
              </a:rPr>
              <a:t>South Seattle Community College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Dr. Frank Ashby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Vice President, Administrative Services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86000" y="1066800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Seattle Community Colleges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67200" y="2362200"/>
            <a:ext cx="472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+mn-lt"/>
              </a:rPr>
              <a:t>Public Budget Hearing</a:t>
            </a:r>
          </a:p>
          <a:p>
            <a:pPr algn="ctr"/>
            <a:r>
              <a:rPr lang="en-US" sz="2800" dirty="0" smtClean="0">
                <a:latin typeface="+mn-lt"/>
              </a:rPr>
              <a:t>Fiscal Year 2013-2014</a:t>
            </a:r>
            <a:endParaRPr lang="en-US" sz="2800" dirty="0">
              <a:latin typeface="+mn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14" y="6125800"/>
            <a:ext cx="23907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2133600"/>
            <a:ext cx="7848600" cy="4572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defRPr/>
            </a:pPr>
            <a:r>
              <a:rPr lang="en-US" sz="2500" b="1" dirty="0" smtClean="0">
                <a:solidFill>
                  <a:srgbClr val="000099"/>
                </a:solidFill>
              </a:rPr>
              <a:t>College Core Themes 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600" dirty="0" smtClean="0"/>
              <a:t>Student </a:t>
            </a:r>
            <a:r>
              <a:rPr lang="en-US" sz="2600" dirty="0"/>
              <a:t>Achievement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600" dirty="0" smtClean="0"/>
              <a:t>Teaching </a:t>
            </a:r>
            <a:r>
              <a:rPr lang="en-US" sz="2600" dirty="0"/>
              <a:t>and Learning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600" dirty="0" smtClean="0"/>
              <a:t>College </a:t>
            </a:r>
            <a:r>
              <a:rPr lang="en-US" sz="2600" dirty="0"/>
              <a:t>Culture and Climate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600" dirty="0" smtClean="0"/>
              <a:t>Community </a:t>
            </a:r>
            <a:r>
              <a:rPr lang="en-US" sz="2600" dirty="0"/>
              <a:t>Engagement and </a:t>
            </a:r>
            <a:r>
              <a:rPr lang="en-US" sz="2600" dirty="0" smtClean="0"/>
              <a:t>Partnership</a:t>
            </a:r>
          </a:p>
          <a:p>
            <a:pPr>
              <a:lnSpc>
                <a:spcPct val="90000"/>
              </a:lnSpc>
              <a:spcAft>
                <a:spcPts val="600"/>
              </a:spcAft>
              <a:buNone/>
              <a:defRPr/>
            </a:pPr>
            <a:r>
              <a:rPr lang="en-US" sz="2500" b="1" dirty="0" smtClean="0">
                <a:solidFill>
                  <a:srgbClr val="000099"/>
                </a:solidFill>
              </a:rPr>
              <a:t>Budget Focus </a:t>
            </a:r>
          </a:p>
          <a:p>
            <a:pPr marL="457200" indent="-457200"/>
            <a:r>
              <a:rPr lang="en-US" sz="2800" dirty="0"/>
              <a:t>INCREASE Enrollment, Retention, Completion</a:t>
            </a:r>
          </a:p>
          <a:p>
            <a:pPr marL="457200" indent="-457200"/>
            <a:r>
              <a:rPr lang="en-US" sz="2800" dirty="0"/>
              <a:t>Preserve quality of education</a:t>
            </a:r>
          </a:p>
          <a:p>
            <a:pPr marL="457200" indent="-457200"/>
            <a:r>
              <a:rPr lang="en-US" sz="2800" dirty="0"/>
              <a:t>Achieve maximum </a:t>
            </a:r>
            <a:r>
              <a:rPr lang="en-US" sz="2800" dirty="0" smtClean="0"/>
              <a:t>efficiency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9906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South Seattle Community College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Budget Planning FY1314</a:t>
            </a:r>
            <a:endParaRPr lang="en-US" sz="34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800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defRPr/>
            </a:pPr>
            <a:r>
              <a:rPr lang="en-US" sz="2000" b="1" dirty="0" smtClean="0">
                <a:solidFill>
                  <a:srgbClr val="000099"/>
                </a:solidFill>
              </a:rPr>
              <a:t>College Council Recommendations</a:t>
            </a:r>
          </a:p>
          <a:p>
            <a:pPr marL="533400" indent="-533400">
              <a:lnSpc>
                <a:spcPct val="80000"/>
              </a:lnSpc>
              <a:spcAft>
                <a:spcPts val="600"/>
              </a:spcAft>
              <a:buNone/>
              <a:defRPr/>
            </a:pPr>
            <a:r>
              <a:rPr lang="en-US" sz="2000" b="1" dirty="0"/>
              <a:t>Student Achievement/Teaching &amp; Learning: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000" dirty="0">
                <a:solidFill>
                  <a:srgbClr val="000000"/>
                </a:solidFill>
              </a:rPr>
              <a:t>  Financial Aid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000" dirty="0">
                <a:solidFill>
                  <a:srgbClr val="000000"/>
                </a:solidFill>
              </a:rPr>
              <a:t>  Professional Technical Advising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000" dirty="0">
                <a:solidFill>
                  <a:srgbClr val="000000"/>
                </a:solidFill>
              </a:rPr>
              <a:t>  Educational Support services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000" dirty="0">
                <a:solidFill>
                  <a:srgbClr val="000000"/>
                </a:solidFill>
              </a:rPr>
              <a:t>  Advising and </a:t>
            </a:r>
            <a:r>
              <a:rPr lang="en-US" sz="2000" dirty="0" smtClean="0">
                <a:solidFill>
                  <a:srgbClr val="000000"/>
                </a:solidFill>
              </a:rPr>
              <a:t>Counseling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  Support </a:t>
            </a:r>
            <a:r>
              <a:rPr lang="en-US" sz="2000" dirty="0">
                <a:solidFill>
                  <a:srgbClr val="000000"/>
                </a:solidFill>
              </a:rPr>
              <a:t>request for all instructional positions</a:t>
            </a:r>
          </a:p>
          <a:p>
            <a:pPr marL="533400" indent="-533400">
              <a:lnSpc>
                <a:spcPct val="80000"/>
              </a:lnSpc>
              <a:buNone/>
              <a:defRPr/>
            </a:pPr>
            <a:r>
              <a:rPr lang="en-US" sz="2000" b="1" dirty="0">
                <a:solidFill>
                  <a:srgbClr val="000000"/>
                </a:solidFill>
              </a:rPr>
              <a:t>Culture &amp; Climate/Community Engagement &amp; Partnerships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>
                <a:solidFill>
                  <a:srgbClr val="000000"/>
                </a:solidFill>
              </a:rPr>
              <a:t>Mandatory classified increment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>
                <a:solidFill>
                  <a:srgbClr val="000000"/>
                </a:solidFill>
              </a:rPr>
              <a:t>Faculty contractual obligation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>
                <a:solidFill>
                  <a:srgbClr val="000000"/>
                </a:solidFill>
              </a:rPr>
              <a:t>IT Services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>
                <a:solidFill>
                  <a:srgbClr val="000000"/>
                </a:solidFill>
              </a:rPr>
              <a:t>Campus security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>
                <a:solidFill>
                  <a:srgbClr val="000000"/>
                </a:solidFill>
              </a:rPr>
              <a:t>Technology replacement plan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>
                <a:solidFill>
                  <a:srgbClr val="000000"/>
                </a:solidFill>
              </a:rPr>
              <a:t>Equipment</a:t>
            </a:r>
          </a:p>
          <a:p>
            <a:pPr marL="45720" indent="0">
              <a:lnSpc>
                <a:spcPct val="80000"/>
              </a:lnSpc>
              <a:spcAft>
                <a:spcPts val="600"/>
              </a:spcAft>
              <a:buNone/>
              <a:defRPr/>
            </a:pPr>
            <a:endParaRPr lang="en-US" sz="2000" dirty="0">
              <a:solidFill>
                <a:srgbClr val="080218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South Seattle Community College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Budget Planning FY1314</a:t>
            </a:r>
            <a:endParaRPr lang="en-US" sz="34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700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22860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i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9600" y="1752600"/>
            <a:ext cx="76200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n-lt"/>
            </a:endParaRPr>
          </a:p>
          <a:p>
            <a:pPr marL="0" lvl="2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800" b="1" u="sng" dirty="0" smtClean="0">
                <a:solidFill>
                  <a:srgbClr val="000099"/>
                </a:solidFill>
                <a:latin typeface="+mn-lt"/>
              </a:rPr>
              <a:t>Budget Strategies </a:t>
            </a:r>
            <a:endParaRPr lang="en-US" sz="2800" b="1" u="sng" dirty="0">
              <a:solidFill>
                <a:srgbClr val="000099"/>
              </a:solidFill>
              <a:latin typeface="+mn-lt"/>
            </a:endParaRP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>
              <a:latin typeface="+mn-lt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Requests total $1.2 mil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Cost Shifts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Efficiencies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New Revenue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Reserves</a:t>
            </a: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>
              <a:latin typeface="+mn-lt"/>
            </a:endParaRP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South Seattle Community College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Budget Planning FY1314</a:t>
            </a:r>
            <a:endParaRPr lang="en-US" sz="34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700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22860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i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2000" y="2286000"/>
            <a:ext cx="7620000" cy="356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b="1" u="sng" dirty="0" smtClean="0">
                <a:solidFill>
                  <a:srgbClr val="000099"/>
                </a:solidFill>
                <a:latin typeface="+mn-lt"/>
              </a:rPr>
              <a:t>Approvals, based on available funding</a:t>
            </a:r>
            <a:endParaRPr lang="en-US" sz="2800" b="1" u="sng" dirty="0">
              <a:solidFill>
                <a:srgbClr val="000099"/>
              </a:solidFill>
              <a:latin typeface="+mn-lt"/>
            </a:endParaRP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>
              <a:latin typeface="+mn-lt"/>
            </a:endParaRPr>
          </a:p>
          <a:p>
            <a:pPr marL="609600" indent="-609600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</a:rPr>
              <a:t>Faculty Positions:</a:t>
            </a:r>
          </a:p>
          <a:p>
            <a:pPr marL="1352550" lvl="1" indent="-609600"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To fill 6 FT Tenure Track</a:t>
            </a:r>
          </a:p>
          <a:p>
            <a:pPr marL="1352550" lvl="1" indent="-609600"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To fill 5 FT Temporary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609600" indent="-609600" eaLnBrk="1" hangingPunct="1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Educational </a:t>
            </a:r>
            <a:r>
              <a:rPr lang="en-US" sz="2400" dirty="0">
                <a:solidFill>
                  <a:srgbClr val="000000"/>
                </a:solidFill>
              </a:rPr>
              <a:t>Support Services position from grant</a:t>
            </a:r>
          </a:p>
          <a:p>
            <a:pPr marL="609600" indent="-609600" eaLnBrk="1" hangingPunct="1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</a:rPr>
              <a:t>Prof/Tech Advisor</a:t>
            </a:r>
          </a:p>
          <a:p>
            <a:pPr marL="609600" indent="-609600" eaLnBrk="1" hangingPunct="1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</a:rPr>
              <a:t>Financial Aid coordinator </a:t>
            </a:r>
          </a:p>
          <a:p>
            <a:pPr marL="609600" indent="-609600" eaLnBrk="1" hangingPunct="1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</a:rPr>
              <a:t>Financial Aid Loan position start January 2014</a:t>
            </a:r>
          </a:p>
          <a:p>
            <a:pPr marL="609600" indent="-609600" eaLnBrk="1" hangingPunct="1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</a:rPr>
              <a:t>PT </a:t>
            </a:r>
            <a:r>
              <a:rPr lang="en-US" sz="2400" dirty="0" smtClean="0">
                <a:solidFill>
                  <a:srgbClr val="000000"/>
                </a:solidFill>
              </a:rPr>
              <a:t>Advising</a:t>
            </a:r>
            <a:endParaRPr lang="en-US" sz="2800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South Seattle Community College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Budget Planning FY1314</a:t>
            </a:r>
            <a:endParaRPr lang="en-US" sz="34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8539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1981200"/>
            <a:ext cx="7239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b="1" u="sng" dirty="0" smtClean="0">
                <a:solidFill>
                  <a:srgbClr val="000099"/>
                </a:solidFill>
                <a:latin typeface="+mn-lt"/>
              </a:rPr>
              <a:t>Approvals, based on available funding</a:t>
            </a:r>
            <a:endParaRPr lang="en-US" sz="2800" b="1" u="sng" dirty="0">
              <a:solidFill>
                <a:srgbClr val="000099"/>
              </a:solidFill>
              <a:latin typeface="+mn-lt"/>
            </a:endParaRP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South Seattle Community College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Budget Planning FY1314</a:t>
            </a:r>
            <a:endParaRPr lang="en-US" sz="34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sz="quarter" idx="1"/>
          </p:nvPr>
        </p:nvSpPr>
        <p:spPr>
          <a:xfrm>
            <a:off x="76200" y="2359765"/>
            <a:ext cx="8686800" cy="4345835"/>
          </a:xfrm>
        </p:spPr>
        <p:txBody>
          <a:bodyPr>
            <a:noAutofit/>
          </a:bodyPr>
          <a:lstStyle/>
          <a:p>
            <a:pPr marL="285750" indent="-285750" algn="l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IT Specialist (40% on fee account)</a:t>
            </a:r>
          </a:p>
          <a:p>
            <a:pPr marL="285750" indent="-285750" algn="l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Communication Specialist PIO</a:t>
            </a:r>
          </a:p>
          <a:p>
            <a:pPr marL="285750" indent="-285750" algn="l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Electrician </a:t>
            </a:r>
            <a:endParaRPr lang="en-US" sz="2000" dirty="0" smtClean="0">
              <a:solidFill>
                <a:srgbClr val="000000"/>
              </a:solidFill>
              <a:latin typeface="Arial" charset="0"/>
            </a:endParaRPr>
          </a:p>
          <a:p>
            <a:pPr marL="285750" indent="-285750" algn="l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BAS Teach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Tech program funded</a:t>
            </a:r>
          </a:p>
          <a:p>
            <a:pPr marL="285750" indent="-285750" algn="l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Contractual Obligations</a:t>
            </a:r>
          </a:p>
          <a:p>
            <a:pPr marL="742950" lvl="1" indent="-285750" algn="l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New faculty contract anticipated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cost, tenure stipend, turnover 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savings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allocation, classified 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increments</a:t>
            </a:r>
          </a:p>
          <a:p>
            <a:pPr marL="285750" indent="-285750" algn="l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Goods &amp; Services reallocations &amp; adjustments</a:t>
            </a:r>
          </a:p>
          <a:p>
            <a:pPr marL="742950" lvl="1" indent="-285750" algn="l">
              <a:buFont typeface="Arial" pitchFamily="34" charset="0"/>
              <a:buChar char="•"/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Instructional Media, Tutoring Center printing, Business Office printing</a:t>
            </a:r>
          </a:p>
          <a:p>
            <a:pPr marL="285750" indent="-285750" algn="l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Student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Services request for professional development is approved from local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funds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lvl="1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1400" dirty="0" smtClean="0">
              <a:effectLst/>
            </a:endParaRPr>
          </a:p>
          <a:p>
            <a:pPr lvl="1">
              <a:buNone/>
              <a:defRPr/>
            </a:pPr>
            <a:endParaRPr lang="en-US" sz="1400" dirty="0" smtClean="0">
              <a:effectLst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en-US" sz="1400" dirty="0" smtClean="0">
              <a:effectLst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en-US" sz="1400" dirty="0" smtClean="0">
              <a:effectLst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3058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1981200"/>
            <a:ext cx="723900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800" b="1" u="sng" dirty="0" smtClean="0">
                <a:solidFill>
                  <a:srgbClr val="000099"/>
                </a:solidFill>
                <a:latin typeface="+mn-lt"/>
              </a:rPr>
              <a:t>South’s Budget Summary</a:t>
            </a:r>
            <a:endParaRPr lang="en-US" sz="3200" b="1" u="sng" dirty="0">
              <a:solidFill>
                <a:srgbClr val="000099"/>
              </a:solidFill>
              <a:latin typeface="+mn-lt"/>
            </a:endParaRP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South Seattle Community College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Budget Planning FY1314</a:t>
            </a:r>
            <a:endParaRPr lang="en-US" sz="34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sz="quarter" idx="1"/>
          </p:nvPr>
        </p:nvSpPr>
        <p:spPr>
          <a:xfrm>
            <a:off x="1143000" y="2514600"/>
            <a:ext cx="7167154" cy="4114800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Meet enrollment target</a:t>
            </a:r>
          </a:p>
          <a:p>
            <a:pPr marL="457200" indent="-457200" algn="l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Serve students and community</a:t>
            </a:r>
          </a:p>
          <a:p>
            <a:pPr marL="457200" indent="-457200" algn="l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Invest in growth</a:t>
            </a:r>
          </a:p>
          <a:p>
            <a:pPr marL="457200" indent="-457200" algn="l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Support infrastructure</a:t>
            </a:r>
          </a:p>
          <a:p>
            <a:pPr marL="457200" indent="-457200" algn="l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Be prepared for </a:t>
            </a:r>
            <a:r>
              <a:rPr lang="en-US" dirty="0" smtClean="0">
                <a:solidFill>
                  <a:srgbClr val="000000"/>
                </a:solidFill>
              </a:rPr>
              <a:t>changes</a:t>
            </a: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lvl="1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1200" dirty="0" smtClean="0">
              <a:effectLst/>
            </a:endParaRPr>
          </a:p>
          <a:p>
            <a:pPr lvl="1">
              <a:buNone/>
              <a:defRPr/>
            </a:pPr>
            <a:endParaRPr lang="en-US" sz="1200" dirty="0" smtClean="0">
              <a:effectLst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en-US" sz="1200" dirty="0" smtClean="0">
              <a:effectLst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en-US" sz="1200" dirty="0" smtClean="0">
              <a:effectLst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2917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500" y="2362200"/>
            <a:ext cx="8763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500" dirty="0">
              <a:solidFill>
                <a:srgbClr val="FF000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Questions &amp; Discussion?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44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Seattle Community Colleges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Budget Hearing</a:t>
            </a:r>
            <a:endParaRPr lang="en-US" sz="34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" y="37338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Thank you all for attending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4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smtClean="0"/>
              <a:t/>
            </a:r>
            <a:br>
              <a:rPr lang="en-US" sz="2000" smtClean="0"/>
            </a:br>
            <a:r>
              <a:rPr lang="en-US" sz="2000" b="1" i="1" smtClean="0"/>
              <a:t> 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144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304800"/>
            <a:ext cx="69342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Seattle Community Colleges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Strategic Plan 2010-2015</a:t>
            </a:r>
            <a:endParaRPr lang="en-US" sz="3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81000" y="2133600"/>
            <a:ext cx="84582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GOAL 1 – STUDENT SUCCESS</a:t>
            </a:r>
          </a:p>
          <a:p>
            <a:pPr marL="457200" lvl="2" indent="-457200"/>
            <a:endParaRPr lang="en-US" sz="3200" u="sng" dirty="0">
              <a:latin typeface="Calibri" pitchFamily="34" charset="0"/>
            </a:endParaRPr>
          </a:p>
          <a:p>
            <a:pPr marL="457200" lvl="2" indent="-457200"/>
            <a:r>
              <a:rPr lang="en-US" sz="2800" i="1" u="sng" dirty="0">
                <a:latin typeface="Calibri" pitchFamily="34" charset="0"/>
              </a:rPr>
              <a:t>Increase Student Learning and Achievement</a:t>
            </a:r>
            <a:r>
              <a:rPr lang="en-US" sz="2800" i="1" dirty="0" smtClean="0">
                <a:latin typeface="Calibri" pitchFamily="34" charset="0"/>
              </a:rPr>
              <a:t>:</a:t>
            </a:r>
          </a:p>
          <a:p>
            <a:pPr marL="457200" lvl="2" indent="-457200"/>
            <a:endParaRPr lang="en-US" sz="2800" i="1" dirty="0">
              <a:latin typeface="Calibri" pitchFamily="34" charset="0"/>
            </a:endParaRPr>
          </a:p>
          <a:p>
            <a:pPr marL="457200" lvl="2" indent="-457200"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Meet annual state-funded enrollment allocation  </a:t>
            </a:r>
            <a:r>
              <a:rPr lang="en-US" sz="2400" i="1" dirty="0">
                <a:latin typeface="Calibri" pitchFamily="34" charset="0"/>
              </a:rPr>
              <a:t>Achieve 100% of our enrollment target</a:t>
            </a:r>
          </a:p>
          <a:p>
            <a:pPr marL="457200" lvl="2" indent="-457200"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Increase student completion  and job placement</a:t>
            </a:r>
          </a:p>
          <a:p>
            <a:pPr marL="457200" lvl="2" indent="-457200"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Improve student achievement in pre-college math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148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smtClean="0"/>
              <a:t/>
            </a:r>
            <a:br>
              <a:rPr lang="en-US" sz="2000" smtClean="0"/>
            </a:br>
            <a:r>
              <a:rPr lang="en-US" sz="2000" b="1" i="1" smtClean="0"/>
              <a:t> 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28600" y="1994263"/>
            <a:ext cx="86106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GOAL 2 - PARTNERSHIPS</a:t>
            </a:r>
          </a:p>
          <a:p>
            <a:pPr marL="457200" lvl="2" indent="-457200"/>
            <a:endParaRPr lang="en-US" sz="3200" u="sng" dirty="0">
              <a:latin typeface="Calibri" pitchFamily="34" charset="0"/>
            </a:endParaRPr>
          </a:p>
          <a:p>
            <a:pPr marL="457200" lvl="2" indent="-457200"/>
            <a:r>
              <a:rPr lang="en-US" sz="2800" i="1" u="sng" dirty="0">
                <a:latin typeface="Calibri" pitchFamily="34" charset="0"/>
              </a:rPr>
              <a:t>Build Community, </a:t>
            </a:r>
            <a:r>
              <a:rPr lang="en-US" sz="2800" i="1" u="sng" dirty="0" smtClean="0">
                <a:latin typeface="Calibri" pitchFamily="34" charset="0"/>
              </a:rPr>
              <a:t>Business and </a:t>
            </a:r>
            <a:r>
              <a:rPr lang="en-US" sz="2800" i="1" u="sng" dirty="0">
                <a:latin typeface="Calibri" pitchFamily="34" charset="0"/>
              </a:rPr>
              <a:t>Educational Partnerships</a:t>
            </a:r>
            <a:r>
              <a:rPr lang="en-US" sz="2800" i="1" dirty="0" smtClean="0">
                <a:latin typeface="Calibri" pitchFamily="34" charset="0"/>
              </a:rPr>
              <a:t>:</a:t>
            </a:r>
          </a:p>
          <a:p>
            <a:pPr marL="457200" lvl="2" indent="-457200"/>
            <a:endParaRPr lang="en-US" sz="2800" i="1" dirty="0">
              <a:latin typeface="Calibri" pitchFamily="34" charset="0"/>
            </a:endParaRPr>
          </a:p>
          <a:p>
            <a:pPr marL="914400" lvl="3" indent="-457200"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Increase awareness of the significant economic impact of the Seattle Community Colleges </a:t>
            </a:r>
          </a:p>
          <a:p>
            <a:pPr marL="914400" lvl="3" indent="-457200"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Increase professional-technical program graduates to respond to local industry workforce needs </a:t>
            </a:r>
          </a:p>
          <a:p>
            <a:pPr marL="914400" lvl="3" indent="-457200"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Increase private, foundation and local funding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1066800" y="304800"/>
            <a:ext cx="69342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Seattle Community Colleges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Strategic Plan 2010-2015</a:t>
            </a:r>
            <a:endParaRPr lang="en-US" sz="3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17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i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981200"/>
            <a:ext cx="89154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GOAL 3 - INNOVATION</a:t>
            </a:r>
          </a:p>
          <a:p>
            <a:pPr marL="457200" lvl="2" indent="-457200"/>
            <a:endParaRPr lang="en-US" sz="3200" u="sng" dirty="0">
              <a:latin typeface="Calibri" pitchFamily="34" charset="0"/>
            </a:endParaRPr>
          </a:p>
          <a:p>
            <a:pPr marL="457200" lvl="2" indent="-457200"/>
            <a:r>
              <a:rPr lang="en-US" sz="2800" i="1" u="sng" dirty="0">
                <a:latin typeface="Calibri" pitchFamily="34" charset="0"/>
              </a:rPr>
              <a:t>Increase innovation </a:t>
            </a:r>
            <a:r>
              <a:rPr lang="en-US" sz="2800" i="1" u="sng" dirty="0" smtClean="0">
                <a:latin typeface="Calibri" pitchFamily="34" charset="0"/>
              </a:rPr>
              <a:t>&amp;improve </a:t>
            </a:r>
            <a:r>
              <a:rPr lang="en-US" sz="2800" i="1" u="sng" dirty="0">
                <a:latin typeface="Calibri" pitchFamily="34" charset="0"/>
              </a:rPr>
              <a:t>organizational effectiveness</a:t>
            </a:r>
            <a:r>
              <a:rPr lang="en-US" sz="2800" i="1" dirty="0" smtClean="0">
                <a:latin typeface="Calibri" pitchFamily="34" charset="0"/>
              </a:rPr>
              <a:t>:</a:t>
            </a:r>
          </a:p>
          <a:p>
            <a:pPr marL="457200" lvl="2" indent="-457200"/>
            <a:endParaRPr lang="en-US" sz="2800" i="1" dirty="0">
              <a:latin typeface="Calibri" pitchFamily="34" charset="0"/>
            </a:endParaRPr>
          </a:p>
          <a:p>
            <a:pPr marL="914400" lvl="3" indent="-457200"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Increase innovative instructional options for students</a:t>
            </a:r>
          </a:p>
          <a:p>
            <a:pPr marL="914400" lvl="3" indent="-457200"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Improve effectiveness, efficiency and responsiveness of administrative systems</a:t>
            </a:r>
          </a:p>
          <a:p>
            <a:pPr marL="914400" lvl="3" indent="-457200"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Increase employee ethnic and racial diversity and recognition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" y="304800"/>
            <a:ext cx="7620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Seattle Community Colleges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Strategic Plan 2010-2015</a:t>
            </a:r>
            <a:endParaRPr lang="en-US" sz="3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1238556870"/>
              </p:ext>
            </p:extLst>
          </p:nvPr>
        </p:nvGraphicFramePr>
        <p:xfrm>
          <a:off x="1800225" y="3535527"/>
          <a:ext cx="5543550" cy="315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457201"/>
            <a:ext cx="8001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ea typeface="+mj-ea"/>
                <a:cs typeface="+mj-cs"/>
              </a:rPr>
              <a:t>Seattle Community </a:t>
            </a:r>
            <a:r>
              <a:rPr lang="en-US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ea typeface="+mj-ea"/>
                <a:cs typeface="+mj-cs"/>
              </a:rPr>
              <a:t>Colleges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ea typeface="+mj-ea"/>
                <a:cs typeface="+mj-cs"/>
              </a:rPr>
              <a:t>5 Year State Funding Decreases</a:t>
            </a:r>
            <a:endParaRPr lang="en-US" sz="3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  <a:ea typeface="+mj-ea"/>
              <a:cs typeface="+mj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752600"/>
            <a:ext cx="91440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State Funding Decreases</a:t>
            </a:r>
          </a:p>
          <a:p>
            <a:pPr marL="457200" lvl="3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Since 2009, Community &amp; Technical Colleges have had their state funding reduced by 23.5%</a:t>
            </a:r>
          </a:p>
          <a:p>
            <a:pPr marL="457200" lvl="3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Seattle Community Colleges has been pro-active in meeting this challenge</a:t>
            </a:r>
          </a:p>
          <a:p>
            <a:pPr marL="457200" lvl="3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FY1314 still to be determined</a:t>
            </a:r>
            <a:endParaRPr lang="en-US" sz="2200" dirty="0"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05600" y="6096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23.5%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1752600"/>
            <a:ext cx="8229600" cy="10668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Current Major Budget Conversations</a:t>
            </a:r>
            <a:endParaRPr lang="en-US" sz="31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2743200"/>
            <a:ext cx="8686800" cy="3809999"/>
          </a:xfrm>
        </p:spPr>
        <p:txBody>
          <a:bodyPr>
            <a:noAutofit/>
          </a:bodyPr>
          <a:lstStyle/>
          <a:p>
            <a:r>
              <a:rPr lang="en-US" sz="2800" dirty="0" smtClean="0"/>
              <a:t>Focus on Education – no cuts to Higher Ed</a:t>
            </a:r>
          </a:p>
          <a:p>
            <a:r>
              <a:rPr lang="en-US" sz="2800" dirty="0" smtClean="0"/>
              <a:t>Reinstate 3% Classified Staff Salary Reduction</a:t>
            </a:r>
          </a:p>
          <a:p>
            <a:r>
              <a:rPr lang="en-US" sz="2800" dirty="0" smtClean="0"/>
              <a:t>High Tuition increases over the last 3 years have moved the burden to the students</a:t>
            </a:r>
          </a:p>
          <a:p>
            <a:pPr lvl="1"/>
            <a:r>
              <a:rPr lang="en-US" sz="2000" dirty="0" smtClean="0"/>
              <a:t>Expect little or no tuition increase for FY1314</a:t>
            </a:r>
          </a:p>
          <a:p>
            <a:r>
              <a:rPr lang="en-US" sz="2800" dirty="0" smtClean="0"/>
              <a:t>Performance-based funding</a:t>
            </a:r>
          </a:p>
          <a:p>
            <a:pPr marL="342900" lvl="2" indent="-342900"/>
            <a:r>
              <a:rPr lang="en-US" sz="2800" dirty="0" smtClean="0"/>
              <a:t>Funding for long-time classified employees</a:t>
            </a:r>
          </a:p>
          <a:p>
            <a:pPr marL="800100" lvl="3" indent="-342900"/>
            <a:r>
              <a:rPr lang="en-US" dirty="0" smtClean="0"/>
              <a:t>New </a:t>
            </a:r>
            <a:r>
              <a:rPr lang="en-US" dirty="0"/>
              <a:t>Step M for classified staff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0" y="381000"/>
            <a:ext cx="73914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Seattle Community Colleges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FY1314 Budget Review</a:t>
            </a:r>
            <a:endParaRPr lang="en-US" sz="3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1752600"/>
            <a:ext cx="8229600" cy="1066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District Priorities for this Year</a:t>
            </a:r>
            <a:endParaRPr lang="en-US" sz="31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2743200"/>
            <a:ext cx="8534400" cy="3581399"/>
          </a:xfrm>
        </p:spPr>
        <p:txBody>
          <a:bodyPr>
            <a:noAutofit/>
          </a:bodyPr>
          <a:lstStyle/>
          <a:p>
            <a:pPr lvl="1" indent="-457200">
              <a:buFont typeface="Arial" charset="0"/>
              <a:buChar char="•"/>
            </a:pPr>
            <a:r>
              <a:rPr lang="en-US" sz="3200" dirty="0">
                <a:latin typeface="Calibri" pitchFamily="34" charset="0"/>
              </a:rPr>
              <a:t>Student Success Initiatives</a:t>
            </a:r>
          </a:p>
          <a:p>
            <a:pPr lvl="1" indent="-457200">
              <a:buFont typeface="Arial" charset="0"/>
              <a:buChar char="•"/>
            </a:pPr>
            <a:r>
              <a:rPr lang="en-US" sz="3200" dirty="0" smtClean="0">
                <a:latin typeface="Calibri" pitchFamily="34" charset="0"/>
              </a:rPr>
              <a:t>Enrollment</a:t>
            </a:r>
          </a:p>
          <a:p>
            <a:pPr lvl="1" indent="-457200">
              <a:buFont typeface="Arial" charset="0"/>
              <a:buChar char="•"/>
            </a:pPr>
            <a:r>
              <a:rPr lang="en-US" sz="3200" dirty="0" smtClean="0">
                <a:latin typeface="Calibri" pitchFamily="34" charset="0"/>
              </a:rPr>
              <a:t>Marketing and Branding</a:t>
            </a:r>
          </a:p>
          <a:p>
            <a:pPr lvl="1" indent="-457200">
              <a:buFont typeface="Arial" charset="0"/>
              <a:buChar char="•"/>
            </a:pPr>
            <a:r>
              <a:rPr lang="en-US" sz="3200" dirty="0" smtClean="0">
                <a:latin typeface="Calibri" pitchFamily="34" charset="0"/>
              </a:rPr>
              <a:t>Preparation for Major Fund-raising Campaign</a:t>
            </a:r>
          </a:p>
          <a:p>
            <a:pPr lvl="1" indent="-457200">
              <a:buFont typeface="Arial" charset="0"/>
              <a:buChar char="•"/>
            </a:pPr>
            <a:r>
              <a:rPr lang="en-US" sz="3200" dirty="0" smtClean="0">
                <a:latin typeface="Calibri" pitchFamily="34" charset="0"/>
              </a:rPr>
              <a:t>BAS Development</a:t>
            </a:r>
          </a:p>
          <a:p>
            <a:pPr lvl="1" indent="-457200">
              <a:buFont typeface="Arial" charset="0"/>
              <a:buChar char="•"/>
            </a:pPr>
            <a:r>
              <a:rPr lang="en-US" sz="3200" dirty="0" smtClean="0">
                <a:latin typeface="Calibri" pitchFamily="34" charset="0"/>
              </a:rPr>
              <a:t>Academic Plan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0" y="381000"/>
            <a:ext cx="73914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Seattle Community Colleges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FY1314 Budget Review</a:t>
            </a:r>
            <a:endParaRPr lang="en-US" sz="3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445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6657</TotalTime>
  <Words>1555</Words>
  <Application>Microsoft Office PowerPoint</Application>
  <PresentationFormat>On-screen Show (4:3)</PresentationFormat>
  <Paragraphs>373</Paragraphs>
  <Slides>37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PowerPoint Presentation</vt:lpstr>
      <vt:lpstr>PowerPoint Presentation</vt:lpstr>
      <vt:lpstr>PowerPoint Presentation</vt:lpstr>
      <vt:lpstr>    </vt:lpstr>
      <vt:lpstr>    </vt:lpstr>
      <vt:lpstr>    </vt:lpstr>
      <vt:lpstr>PowerPoint Presentation</vt:lpstr>
      <vt:lpstr>Current Major Budget Conversations</vt:lpstr>
      <vt:lpstr>District Priorities for this Year</vt:lpstr>
      <vt:lpstr>PowerPoint Presentation</vt:lpstr>
      <vt:lpstr>Current Status</vt:lpstr>
      <vt:lpstr>Outlook</vt:lpstr>
      <vt:lpstr>Outlook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   </vt:lpstr>
      <vt:lpstr>    </vt:lpstr>
      <vt:lpstr>  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    </vt:lpstr>
      <vt:lpstr>    </vt:lpstr>
      <vt:lpstr>PowerPoint Presentation</vt:lpstr>
      <vt:lpstr>PowerPoint Presentation</vt:lpstr>
      <vt:lpstr>PowerPoint Presentation</vt:lpstr>
    </vt:vector>
  </TitlesOfParts>
  <Company>Seattle Community Colleges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Seattle Community College Email Replacement Planning</dc:title>
  <dc:creator>pcclark</dc:creator>
  <cp:lastModifiedBy>siegal</cp:lastModifiedBy>
  <cp:revision>662</cp:revision>
  <dcterms:created xsi:type="dcterms:W3CDTF">2009-06-08T15:49:14Z</dcterms:created>
  <dcterms:modified xsi:type="dcterms:W3CDTF">2013-06-11T20:36:06Z</dcterms:modified>
</cp:coreProperties>
</file>